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33CC"/>
    <a:srgbClr val="00FF00"/>
    <a:srgbClr val="0E045C"/>
    <a:srgbClr val="0B1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2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93F8-1504-4B41-8788-6307A5B0278A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3499-DD4A-45CF-B3AB-F0CF2C79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2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HÌNH</a:t>
            </a:r>
            <a:r>
              <a:rPr lang="vi-VN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HỌC VÀ ĐO LƯỜNG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Chương</a:t>
            </a:r>
            <a:r>
              <a:rPr 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IX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PHƯƠNG PHÁP TỌA ĐỘ TRONG MẶT PHẲNG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954" y="980105"/>
            <a:ext cx="4245906" cy="5232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1. TỌA</a:t>
            </a:r>
            <a:r>
              <a:rPr lang="vi-VN" sz="2600" dirty="0" smtClean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ĐỘ CỦA VECTƠ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25" y="1694257"/>
            <a:ext cx="63205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等线"/>
              </a:rPr>
              <a:t>1.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độ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của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vectơ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đối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với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một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hệ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trục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</a:rPr>
              <a:t>độ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8025" y="2247213"/>
                <a:ext cx="5502462" cy="1525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Hãy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nêu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về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lớn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phương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chiều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trên trục Ox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trên trục Oy (hình 1).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5" y="2247213"/>
                <a:ext cx="5502462" cy="1525418"/>
              </a:xfrm>
              <a:prstGeom prst="rect">
                <a:avLst/>
              </a:prstGeom>
              <a:blipFill rotWithShape="0">
                <a:blip r:embed="rId2"/>
                <a:stretch>
                  <a:fillRect l="-1993" t="-2400" r="-1440" b="-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61953" y="2075991"/>
            <a:ext cx="3258479" cy="26937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076" y="4246423"/>
            <a:ext cx="1708609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Trục tọa độ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0" y="4753053"/>
                <a:ext cx="9144000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b="1" i="1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b="1" i="1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b="1" i="1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tắt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đường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ng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xác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định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b="1" i="1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gốc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dài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bằng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đơn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vị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3053"/>
                <a:ext cx="9144000" cy="1472711"/>
              </a:xfrm>
              <a:prstGeom prst="rect">
                <a:avLst/>
              </a:prstGeom>
              <a:blipFill rotWithShape="0">
                <a:blip r:embed="rId4"/>
                <a:stretch>
                  <a:fillRect l="-1200" t="-2490" r="-867" b="-7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6176271"/>
                <a:ext cx="3914918" cy="523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Ta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kí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76271"/>
                <a:ext cx="3914918" cy="523285"/>
              </a:xfrm>
              <a:prstGeom prst="rect">
                <a:avLst/>
              </a:prstGeom>
              <a:blipFill rotWithShape="0">
                <a:blip r:embed="rId5"/>
                <a:stretch>
                  <a:fillRect l="-2804" t="-10465" r="-280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505907" y="5824575"/>
            <a:ext cx="3414773" cy="9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295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3.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Áp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dụng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Liên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giữa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600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phẳng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HĐKP5/ 41 SGK: </a:t>
                </a:r>
                <a:r>
                  <a:rPr lang="en-US" sz="2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B(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A, B.</a:t>
                </a:r>
                <a:endPara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B(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 Ta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33CC33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33CC33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33CC33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</a:t>
                </a:r>
                <a:endParaRPr lang="en-US" sz="2600" dirty="0">
                  <a:solidFill>
                    <a:srgbClr val="33CC33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954270"/>
              </a:xfrm>
              <a:prstGeom prst="rect">
                <a:avLst/>
              </a:prstGeom>
              <a:blipFill rotWithShape="0">
                <a:blip r:embed="rId2"/>
                <a:stretch>
                  <a:fillRect l="-1200" t="-1031" r="-800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2947386"/>
                <a:ext cx="9144000" cy="3001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Ví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dụ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3/ 42 SGK: </a:t>
                </a:r>
                <a:r>
                  <a:rPr lang="en-US" sz="26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M(1; 2), N(-3: 4), P(5; 0),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) = (-3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1; 4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2) = (-4; 2);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(1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5; 2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0) = (-4; 2);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(5 + 3; 0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4) = (8; -4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7386"/>
                <a:ext cx="9144000" cy="3001334"/>
              </a:xfrm>
              <a:prstGeom prst="rect">
                <a:avLst/>
              </a:prstGeom>
              <a:blipFill rotWithShape="0">
                <a:blip r:embed="rId3"/>
                <a:stretch>
                  <a:fillRect l="-1200" t="-1014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89879" y="3436623"/>
            <a:ext cx="758542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947386"/>
            <a:ext cx="9144000" cy="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5948720"/>
                <a:ext cx="9144000" cy="10714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i="1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HĐTH 3/ 42 SGK: 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b="1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E(9; 9), F(8; -7), G(0; -6).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8720"/>
                <a:ext cx="9144000" cy="1071447"/>
              </a:xfrm>
              <a:prstGeom prst="rect">
                <a:avLst/>
              </a:prstGeom>
              <a:blipFill rotWithShape="0">
                <a:blip r:embed="rId4"/>
                <a:stretch>
                  <a:fillRect l="-1200" t="-2841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7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-620" y="0"/>
                <a:ext cx="9144620" cy="4333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Tọa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trung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đoạn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thẳng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trọng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tâm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tam </a:t>
                </a:r>
                <a:r>
                  <a:rPr lang="en-US" sz="2600" dirty="0" err="1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giác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i="1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HĐKP6/ 42 SGK: </a:t>
                </a:r>
                <a:r>
                  <a:rPr lang="en-US" sz="24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Oxy,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B(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C(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AB, G(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ABC.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A, B, C.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0" y="0"/>
                <a:ext cx="9144620" cy="4333238"/>
              </a:xfrm>
              <a:prstGeom prst="rect">
                <a:avLst/>
              </a:prstGeom>
              <a:blipFill rotWithShape="0">
                <a:blip r:embed="rId3"/>
                <a:stretch>
                  <a:fillRect l="-1200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4042293"/>
            <a:ext cx="9144620" cy="98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A(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B(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trung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85351" y="11212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6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06053"/>
              </p:ext>
            </p:extLst>
          </p:nvPr>
        </p:nvGraphicFramePr>
        <p:xfrm>
          <a:off x="3164526" y="4533998"/>
          <a:ext cx="3165251" cy="710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526" y="4533998"/>
                        <a:ext cx="3165251" cy="710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65433"/>
              </p:ext>
            </p:extLst>
          </p:nvPr>
        </p:nvGraphicFramePr>
        <p:xfrm>
          <a:off x="2571480" y="6107971"/>
          <a:ext cx="3915931" cy="67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6" imgW="2298600" imgH="393480" progId="Equation.DSMT4">
                  <p:embed/>
                </p:oleObj>
              </mc:Choice>
              <mc:Fallback>
                <p:oleObj name="Equation" r:id="rId6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480" y="6107971"/>
                        <a:ext cx="3915931" cy="674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5096366"/>
            <a:ext cx="9144000" cy="98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A(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), B(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), C(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).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trọng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G(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 tam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042293"/>
            <a:ext cx="91440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Ví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dụ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vi-VN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4/ 42 SGK: 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MNP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M(2; 2), N(6; 3)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P(5; 5).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E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cạnh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MN.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trọng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G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MNP.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2777683"/>
                <a:ext cx="9072979" cy="3959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1000"/>
                  </a:spcAft>
                  <a:buFontTx/>
                  <a:buAutoNum type="alphaLcParenR"/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Ta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E</a:t>
                </a:r>
                <a:r>
                  <a:rPr lang="vi-VN" sz="2600" baseline="-250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 + 6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= 4, </a:t>
                </a:r>
                <a:r>
                  <a:rPr lang="vi-VN" sz="2600" dirty="0" smtClean="0"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600" baseline="-250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 + 3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	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4;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Ta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600" baseline="-250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 + 6 + 5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   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2600" baseline="-250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 + 3 + 5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	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7683"/>
                <a:ext cx="9072979" cy="3959033"/>
              </a:xfrm>
              <a:prstGeom prst="rect">
                <a:avLst/>
              </a:prstGeom>
              <a:blipFill rotWithShape="0">
                <a:blip r:embed="rId2"/>
                <a:stretch>
                  <a:fillRect l="-1210" b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9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600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HĐTH4/ 43 SGK:</a:t>
            </a:r>
            <a:r>
              <a:rPr lang="vi-VN" sz="2600" dirty="0" smtClean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 tam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QRS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endParaRPr lang="vi-VN" sz="2600" dirty="0" smtClean="0">
              <a:solidFill>
                <a:srgbClr val="33CC33"/>
              </a:solidFill>
              <a:effectLst/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Q(7; -2), R(-4; 9)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S(5; 8)</a:t>
            </a:r>
            <a:endParaRPr lang="en-US" sz="2600" dirty="0" smtClean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cạnh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QS.</a:t>
            </a:r>
            <a:endParaRPr lang="en-US" sz="2600" dirty="0" smtClean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trọng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G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QRS.</a:t>
            </a:r>
            <a:endParaRPr lang="en-US" sz="2600" dirty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89317"/>
            <a:ext cx="9046346" cy="52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toán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vectơ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5605" y="2574524"/>
                <a:ext cx="9032789" cy="4244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</a:t>
                </a:r>
                <a14:m>
                  <m:oMath xmlns:m="http://schemas.openxmlformats.org/officeDocument/2006/math">
                    <m: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b="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B(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 Ta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=0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		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endParaRPr lang="vi-VN" sz="2600" i="1" dirty="0" smtClean="0">
                  <a:effectLst/>
                  <a:latin typeface="Cambria Math" panose="020405030504060302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phương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-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=0;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66700" algn="l"/>
                  </a:tabLs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AB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. 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.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.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effectLst/>
                                        <a:latin typeface="Cambria Math" panose="02040503050406030204" pitchFamily="18" charset="0"/>
                                        <a:ea typeface="等线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khác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" y="2574524"/>
                <a:ext cx="9032789" cy="4244945"/>
              </a:xfrm>
              <a:prstGeom prst="rect">
                <a:avLst/>
              </a:prstGeom>
              <a:blipFill rotWithShape="0">
                <a:blip r:embed="rId2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2189317"/>
            <a:ext cx="9144000" cy="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977224" y="3653871"/>
                <a:ext cx="3580850" cy="649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24" y="3653871"/>
                <a:ext cx="3580850" cy="649601"/>
              </a:xfrm>
              <a:prstGeom prst="rect">
                <a:avLst/>
              </a:prstGeom>
              <a:blipFill rotWithShape="0">
                <a:blip r:embed="rId3"/>
                <a:stretch>
                  <a:fillRect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223899" cy="16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39140" algn="l"/>
              </a:tabLst>
            </a:pP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Ví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dụ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vi-VN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5/ 43 SGK: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phẳng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Oxy,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A(1; 1), B(5; 2)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C(4; 4).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H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đường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kẻ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A.</a:t>
            </a:r>
            <a:endParaRPr lang="en-US" sz="2600" dirty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38" y="1942427"/>
            <a:ext cx="259679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600" dirty="0" smtClean="0"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H(x; y)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3934" y="1507604"/>
            <a:ext cx="1267650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33CC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7138" y="4610891"/>
                <a:ext cx="5733149" cy="156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266700" algn="l"/>
                  </a:tabLst>
                </a:pPr>
                <a14:m>
                  <m:oMath xmlns:m="http://schemas.openxmlformats.org/officeDocument/2006/math">
                    <m:r>
                      <a:rPr lang="en-US" sz="2600" i="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−1=0</m:t>
                            </m:r>
                          </m:e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−12=0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23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  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8" y="4610891"/>
                <a:ext cx="5733149" cy="15613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13672" y="5835404"/>
                <a:ext cx="2384435" cy="780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72" y="5835404"/>
                <a:ext cx="2384435" cy="780983"/>
              </a:xfrm>
              <a:prstGeom prst="rect">
                <a:avLst/>
              </a:prstGeom>
              <a:blipFill rotWithShape="0">
                <a:blip r:embed="rId3"/>
                <a:stretch>
                  <a:fillRect l="-4592" r="-3571" b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77498" y="2839208"/>
                <a:ext cx="3318422" cy="11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 ⊥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</m:e>
                              </m:acc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ù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ươ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𝑛𝑔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8" y="2839208"/>
                <a:ext cx="3318422" cy="11315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30489" y="3019321"/>
                <a:ext cx="3011504" cy="1902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 </a:t>
                </a:r>
                <a:r>
                  <a:rPr lang="vi-VN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1; y </a:t>
                </a:r>
                <a:r>
                  <a:rPr lang="vi-VN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(-1; 2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 </a:t>
                </a:r>
                <a:r>
                  <a:rPr lang="vi-VN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5; y </a:t>
                </a:r>
                <a:r>
                  <a:rPr lang="vi-VN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2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489" y="3019321"/>
                <a:ext cx="3011504" cy="1902829"/>
              </a:xfrm>
              <a:prstGeom prst="rect">
                <a:avLst/>
              </a:prstGeom>
              <a:blipFill rotWithShape="0">
                <a:blip r:embed="rId5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9953" y="3936197"/>
                <a:ext cx="542796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en-US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– 1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).(−1) + (</m:t>
                              </m:r>
                              <m:r>
                                <a:rPr lang="en-US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– 1</m:t>
                              </m:r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).2 = 0 </m:t>
                              </m:r>
                            </m:e>
                            <m:e>
                              <m:r>
                                <a:rPr lang="en-US" sz="2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60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– 5</m:t>
                                      </m:r>
                                    </m:e>
                                  </m:d>
                                  <m: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.2= (</m:t>
                                  </m:r>
                                  <m:r>
                                    <a:rPr lang="en-US" sz="260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6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– 2</m:t>
                                  </m:r>
                                  <m: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).(−1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" y="3936197"/>
                <a:ext cx="5427961" cy="984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7498" y="2430461"/>
            <a:ext cx="1091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/>
              <a:t>Ta có:</a:t>
            </a:r>
            <a:endParaRPr lang="en-US" sz="2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137" y="1587703"/>
            <a:ext cx="2124428" cy="120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723"/>
            <a:ext cx="9144000" cy="160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39140" algn="l"/>
              </a:tabLst>
            </a:pP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Ví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dụ</a:t>
            </a:r>
            <a:r>
              <a:rPr lang="en-US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vi-VN" sz="2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5/ 43 SGK: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phẳng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Oxy,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đỉnh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A(1; 1), B(5; 2)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C(4; 4).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ABC.</a:t>
            </a:r>
            <a:endParaRPr lang="en-US" sz="2600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517307"/>
                <a:ext cx="9055224" cy="4893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(4; 1),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uy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ra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AB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(-1; 2),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uy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ra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BC 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(3; 3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uy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ra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 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cos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 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4. 3+1.3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17</m:t>
                            </m:r>
                          </m:e>
                        </m:rad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0,857 </a:t>
                </a:r>
                <a14:m>
                  <m:oMath xmlns:m="http://schemas.openxmlformats.org/officeDocument/2006/math">
                    <m: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30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57’.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cos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 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BA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(−4).(− 1)+(−1).2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17</m:t>
                            </m:r>
                          </m:e>
                        </m:rad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600" i="1" smtClean="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0,217 </a:t>
                </a:r>
                <a:endParaRPr lang="vi-VN" sz="2600" dirty="0" smtClean="0">
                  <a:effectLst/>
                  <a:latin typeface="Cambria Math" panose="020405030504060302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2600" b="0" i="0" smtClean="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77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28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’  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180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180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30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57’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77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28’ = 71</a:t>
                </a:r>
                <a:r>
                  <a:rPr lang="vi-VN" sz="2600" baseline="30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35’.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7307"/>
                <a:ext cx="9055224" cy="4893006"/>
              </a:xfrm>
              <a:prstGeom prst="rect">
                <a:avLst/>
              </a:prstGeom>
              <a:blipFill rotWithShape="0"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08032" y="1103029"/>
            <a:ext cx="146295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33CC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HĐTH 5/ 44 SGK: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phẳ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ng Oxy,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DEF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D(2; 2), E(6; 2)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F(2; 6).</a:t>
            </a:r>
            <a:endParaRPr lang="en-US" sz="2400" dirty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DEF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D.</a:t>
            </a:r>
            <a:endParaRPr lang="en-US" sz="2400" dirty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DEF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CC33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40322" y="4518635"/>
            <a:ext cx="2919095" cy="2133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2047740"/>
                <a:ext cx="9144000" cy="2911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HĐVD 3/ 44 SGK: </a:t>
                </a:r>
                <a:r>
                  <a:rPr lang="en-US" sz="240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trò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chơi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đang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phỏng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vùng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hòn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đảo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B(50; 30)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C(32; </a:t>
                </a:r>
                <a:r>
                  <a:rPr lang="vi-V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23).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tàu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đang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neo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đậu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A(-10; 20).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Cho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toa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 km</a:t>
                </a:r>
                <a:r>
                  <a:rPr lang="vi-VN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tàu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hòn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đảo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47740"/>
                <a:ext cx="9144000" cy="2911374"/>
              </a:xfrm>
              <a:prstGeom prst="rect">
                <a:avLst/>
              </a:prstGeom>
              <a:blipFill rotWithShape="0">
                <a:blip r:embed="rId3"/>
                <a:stretch>
                  <a:fillRect l="-1000" t="-837" b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2047740"/>
            <a:ext cx="9144000" cy="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558" y="37070"/>
            <a:ext cx="2118588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trục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9363" y="652299"/>
                <a:ext cx="9084637" cy="4089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Hệ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(O;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gồm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</a:t>
                </a:r>
                <a:r>
                  <a:rPr lang="vi-VN" sz="2600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vuông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góc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nhau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gốc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chung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gốc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hoành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kí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Ox,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(O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</a:t>
                </a:r>
                <a:r>
                  <a:rPr lang="vi-VN" sz="2600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tung</a:t>
                </a:r>
                <a:r>
                  <a:rPr lang="en-US" sz="2600" b="1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kí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đơn vị trên Ox và Oy.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Hệ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 tọa độ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(O;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; 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còn được ký hiệu là Oxy.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" y="652299"/>
                <a:ext cx="9084637" cy="4089709"/>
              </a:xfrm>
              <a:prstGeom prst="rect">
                <a:avLst/>
              </a:prstGeom>
              <a:blipFill rotWithShape="0">
                <a:blip r:embed="rId2"/>
                <a:stretch>
                  <a:fillRect l="-1208" r="-1946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03736" y="4085608"/>
            <a:ext cx="2967269" cy="27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126" y="146727"/>
            <a:ext cx="3141373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vectơ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83568" y="2748894"/>
            <a:ext cx="3190875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670012"/>
                <a:ext cx="9144000" cy="4565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ng Oxy,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cặp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diễn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kí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y), x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hoành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y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tung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Chú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ý: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y)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Nếu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y) 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(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       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600" i="1">
                                <a:effectLst/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0012"/>
                <a:ext cx="9144000" cy="4565865"/>
              </a:xfrm>
              <a:prstGeom prst="rect">
                <a:avLst/>
              </a:prstGeom>
              <a:blipFill rotWithShape="0">
                <a:blip r:embed="rId3"/>
                <a:stretch>
                  <a:fillRect l="-1200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211" y="120002"/>
            <a:ext cx="2993897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3966" y="643287"/>
                <a:ext cx="9141358" cy="341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ng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tuỳ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ý.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Nhận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xét</a:t>
                </a:r>
                <a:r>
                  <a:rPr lang="en-US" sz="2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Nếu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thì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cặp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(x; y)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k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í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hiệu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M(x;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x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hoành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y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gọi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tung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của điểm M.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 M(x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6" y="643287"/>
                <a:ext cx="9141358" cy="3414396"/>
              </a:xfrm>
              <a:prstGeom prst="rect">
                <a:avLst/>
              </a:prstGeom>
              <a:blipFill rotWithShape="0">
                <a:blip r:embed="rId2"/>
                <a:stretch>
                  <a:fillRect l="-1201" t="-1071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70606" y="3592083"/>
            <a:ext cx="3200400" cy="3133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75" y="4273295"/>
            <a:ext cx="5480045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Chú</a:t>
            </a:r>
            <a:r>
              <a:rPr lang="en-US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ý: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Hoành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kí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tung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M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kí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vi-VN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vi-VN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(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r>
              <a:rPr lang="en-US" sz="2600" baseline="-250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vi-VN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; </a:t>
            </a:r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y</a:t>
            </a:r>
            <a:r>
              <a:rPr lang="en-US" sz="2600" baseline="-250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en-US" sz="2600" baseline="-25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0000FF"/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136364"/>
                <a:ext cx="5708822" cy="387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Ví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dụ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1/ 39 sgk: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phăng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Oxy,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A, B, C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được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diễn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6.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Hãy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thị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qua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Tim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A, B, C.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364"/>
                <a:ext cx="5708822" cy="3877536"/>
              </a:xfrm>
              <a:prstGeom prst="rect">
                <a:avLst/>
              </a:prstGeom>
              <a:blipFill rotWithShape="0">
                <a:blip r:embed="rId2"/>
                <a:stretch>
                  <a:fillRect l="-1923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59349" y="1131746"/>
            <a:ext cx="3884651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3238" y="3552524"/>
            <a:ext cx="11788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等线"/>
              </a:rPr>
              <a:t>Giải</a:t>
            </a:r>
            <a:endParaRPr lang="en-US" sz="2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2072" y="4173303"/>
                <a:ext cx="8279028" cy="237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Ta </a:t>
                </a: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vi-VN" sz="2600" i="1"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+ 3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+ 0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suy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ra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(1; 3),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(3;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0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(-2;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-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Do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A(1; 3), B(3; 0), C(-2; -1).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2" y="4173303"/>
                <a:ext cx="8279028" cy="2375074"/>
              </a:xfrm>
              <a:prstGeom prst="rect">
                <a:avLst/>
              </a:prstGeom>
              <a:blipFill rotWithShape="0">
                <a:blip r:embed="rId4"/>
                <a:stretch>
                  <a:fillRect l="-1325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47752"/>
                <a:ext cx="9081856" cy="3101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HĐTH1/ 40 SGK: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Oxy,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ba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D(-1; 4), E(0; -3), F(5; 0).</a:t>
                </a:r>
                <a:endParaRPr lang="en-US" sz="24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D, E, F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Oxy.</a:t>
                </a:r>
                <a:endParaRPr lang="en-US" sz="24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𝑂𝐸</m:t>
                        </m:r>
                      </m:e>
                    </m:acc>
                    <m:r>
                      <a:rPr lang="en-US" sz="2400" i="1">
                        <a:solidFill>
                          <a:srgbClr val="2F5496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𝑂𝐹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Oy</a:t>
                </a:r>
                <a:r>
                  <a:rPr lang="en-US" sz="24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52"/>
                <a:ext cx="9081856" cy="3101362"/>
              </a:xfrm>
              <a:prstGeom prst="rect">
                <a:avLst/>
              </a:prstGeom>
              <a:blipFill rotWithShape="0">
                <a:blip r:embed="rId2"/>
                <a:stretch>
                  <a:fillRect l="-1007" t="-786" r="-1141" b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3243667"/>
                <a:ext cx="6445188" cy="307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400" i="1" dirty="0" smtClean="0">
                    <a:solidFill>
                      <a:srgbClr val="00FF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HĐVD1/ 40 SGK: 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đang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240 km</a:t>
                </a:r>
                <a:r>
                  <a:rPr lang="vi-VN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/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nằm</a:t>
                </a:r>
                <a:r>
                  <a:rPr lang="vi-VN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30</a:t>
                </a:r>
                <a:r>
                  <a:rPr lang="en-US" sz="2400" baseline="30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o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7).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vi-VN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Tính độ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ABCD.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3667"/>
                <a:ext cx="6445188" cy="3073983"/>
              </a:xfrm>
              <a:prstGeom prst="rect">
                <a:avLst/>
              </a:prstGeom>
              <a:blipFill rotWithShape="0">
                <a:blip r:embed="rId3"/>
                <a:stretch>
                  <a:fillRect l="-1419" t="-794" r="-662" b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76513" y="4488710"/>
            <a:ext cx="2734319" cy="22193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3243667"/>
            <a:ext cx="9144000" cy="7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00361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2.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toạ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phép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toán</a:t>
            </a:r>
            <a:r>
              <a:rPr lang="en-US" sz="26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vectơ</a:t>
            </a:r>
            <a:endParaRPr lang="en-US" sz="2600" dirty="0"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523285"/>
                <a:ext cx="9144000" cy="2989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Trong</a:t>
                </a:r>
                <a:r>
                  <a:rPr lang="en-US" sz="26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mặt</a:t>
                </a:r>
                <a:r>
                  <a:rPr lang="en-US" sz="26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phẳng</a:t>
                </a:r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Oxy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</a:t>
                </a:r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(a</a:t>
                </a:r>
                <a:r>
                  <a:rPr lang="vi-VN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a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(b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thực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k. Ta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thể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diễn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600" i="1">
                        <a:solidFill>
                          <a:srgbClr val="2F5496"/>
                        </a:solidFill>
                        <a:effectLst/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a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a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b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b</a:t>
                </a:r>
                <a:r>
                  <a:rPr lang="en-US" sz="2600" baseline="-250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diễn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từng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285"/>
                <a:ext cx="9144000" cy="2989601"/>
              </a:xfrm>
              <a:prstGeom prst="rect">
                <a:avLst/>
              </a:prstGeom>
              <a:blipFill rotWithShape="0">
                <a:blip r:embed="rId2"/>
                <a:stretch>
                  <a:fillRect l="-1200" r="-1200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3710403"/>
                <a:ext cx="9143999" cy="31780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(a</a:t>
                </a:r>
                <a:r>
                  <a:rPr lang="en-US" sz="2600" baseline="-25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a</a:t>
                </a:r>
                <a:r>
                  <a:rPr lang="en-US" sz="2600" baseline="-25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(b</a:t>
                </a:r>
                <a:r>
                  <a:rPr lang="en-US" sz="2600" baseline="-25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b</a:t>
                </a:r>
                <a:r>
                  <a:rPr lang="en-US" sz="2600" baseline="-25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thực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k.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Khi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đó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(ka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ka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	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4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a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0403"/>
                <a:ext cx="9143999" cy="3178049"/>
              </a:xfrm>
              <a:prstGeom prst="rect">
                <a:avLst/>
              </a:prstGeom>
              <a:blipFill rotWithShape="0">
                <a:blip r:embed="rId3"/>
                <a:stretch>
                  <a:fillRect l="-1200" b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1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639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Ví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dụ</a:t>
                </a:r>
                <a:r>
                  <a:rPr lang="en-US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2/ 41 SGK: </a:t>
                </a:r>
                <a:r>
                  <a:rPr lang="en-US" sz="26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(1; 5),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(4; -2).</a:t>
                </a:r>
                <a:endParaRPr lang="en-US" sz="26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:r>
                  <a:rPr lang="vi-VN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ìm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-5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tích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vô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hướng</a:t>
                </a:r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(3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).(-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</a:t>
                </a:r>
                <a:endParaRPr lang="en-US" sz="2600" dirty="0">
                  <a:solidFill>
                    <a:schemeClr val="tx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Giải</a:t>
                </a:r>
                <a:endParaRPr lang="en-US" sz="26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4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(-2)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(5; 3);              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-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4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(-2)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(-3; 7);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(3 .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3 .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(3; 15);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.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4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5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.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(-2)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= 4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10 = -6;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(3; 15) 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(-4; 2) </a:t>
                </a:r>
                <a:endParaRPr lang="vi-VN" sz="2600" dirty="0" smtClean="0">
                  <a:effectLst/>
                  <a:latin typeface="Times New Roman" panose="02020603050405020304" pitchFamily="18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err="1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).(-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3 . (-4) + 15 . 2 = -12+ 30 = 18.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392006"/>
              </a:xfrm>
              <a:prstGeom prst="rect">
                <a:avLst/>
              </a:prstGeom>
              <a:blipFill rotWithShape="0">
                <a:blip r:embed="rId2"/>
                <a:stretch>
                  <a:fillRect l="-1200" b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38835" y="3821431"/>
                <a:ext cx="4705166" cy="620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 smtClean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-5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(-5 .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4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; -5 .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(-2)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= (-20; 10).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5" y="3821431"/>
                <a:ext cx="4705166" cy="620491"/>
              </a:xfrm>
              <a:prstGeom prst="rect">
                <a:avLst/>
              </a:prstGeom>
              <a:blipFill rotWithShape="0">
                <a:blip r:embed="rId3"/>
                <a:stretch>
                  <a:fillRect l="-2332" r="-194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3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148" y="0"/>
                <a:ext cx="9068660" cy="172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i="1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HĐTH2/ 41 SGK: 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Cho </a:t>
                </a:r>
                <a:r>
                  <a:rPr lang="en-US" sz="26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 =(-6; 1),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(0; 2).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a</a:t>
                </a:r>
                <a:r>
                  <a:rPr lang="vi-VN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10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-4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tích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vô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hướng</a:t>
                </a:r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, (10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).(4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).</a:t>
                </a:r>
                <a:endParaRPr lang="en-US" sz="260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" y="0"/>
                <a:ext cx="9068660" cy="1729191"/>
              </a:xfrm>
              <a:prstGeom prst="rect">
                <a:avLst/>
              </a:prstGeom>
              <a:blipFill rotWithShape="0">
                <a:blip r:embed="rId2"/>
                <a:stretch>
                  <a:fillRect l="-1210" t="-1761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0300" y="3942915"/>
            <a:ext cx="3736112" cy="2768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148" y="2284621"/>
                <a:ext cx="8992960" cy="147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600" i="1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HĐVD2/ 41 SGK: </a:t>
                </a:r>
                <a:r>
                  <a:rPr lang="en-US" sz="26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thiết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bị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thăm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dò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đáy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đang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lặn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với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(10; -8) (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8). Cho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biết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dòng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hải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lưu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vùng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biển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= (3,5; 0).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Tìm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toạ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vectơ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tổng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hai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vận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tốc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2F5496"/>
                            </a:solidFill>
                            <a:effectLst/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2F5496"/>
                    </a:solidFill>
                    <a:effectLst/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" y="2284621"/>
                <a:ext cx="8992960" cy="1472711"/>
              </a:xfrm>
              <a:prstGeom prst="rect">
                <a:avLst/>
              </a:prstGeom>
              <a:blipFill rotWithShape="0">
                <a:blip r:embed="rId4"/>
                <a:stretch>
                  <a:fillRect l="-1220" t="-2075" b="-7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1935332"/>
            <a:ext cx="9144000" cy="177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973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等线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Phong</dc:creator>
  <cp:lastModifiedBy>Mr Phong</cp:lastModifiedBy>
  <cp:revision>25</cp:revision>
  <dcterms:created xsi:type="dcterms:W3CDTF">2022-12-23T08:54:57Z</dcterms:created>
  <dcterms:modified xsi:type="dcterms:W3CDTF">2022-12-23T13:44:52Z</dcterms:modified>
</cp:coreProperties>
</file>